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7"/>
  </p:notesMasterIdLst>
  <p:sldIdLst>
    <p:sldId id="270" r:id="rId4"/>
    <p:sldId id="271" r:id="rId5"/>
    <p:sldId id="272" r:id="rId6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 varScale="1">
        <p:scale>
          <a:sx n="20" d="100"/>
          <a:sy n="20" d="100"/>
        </p:scale>
        <p:origin x="28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Nicolaj.Stache@hs-heilbronn.de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Pascal.Graf@hs-heilbronn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Face Reenactment</a:t>
            </a: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Weitere Forschung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20461270" y="35158318"/>
            <a:ext cx="10910065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198410"/>
            <a:ext cx="12508455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Möglichkeiten: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Der Demonstrator zeigt die Fähigkeit modernster KI-Algorithmen, das Gesicht eines Menschen in einer Filmszene (Target) durch ein beliebiges anderes Gesicht (Source) austauschen, wobei der Gesichtsausdruck der Target-Person erhalten bleibt.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Zudem ist es mit dem </a:t>
            </a:r>
            <a:r>
              <a:rPr lang="de-DE" sz="2800" i="1" dirty="0"/>
              <a:t>Face Wizard </a:t>
            </a:r>
            <a:r>
              <a:rPr lang="de-DE" sz="2800" dirty="0"/>
              <a:t>möglich, die Mimik einer Person von einem Video auf eine beliebige andere Person zu übertragen.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just"/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Für die Face Swap Funktion erstellt ein generatives neuronales Netzwerk Bilder mit der Identität der Source-Person und der Mimik aus dem Target-Image.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HHN Face Wizard</a:t>
            </a:r>
            <a:b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Interaktives Deep Fake User Interface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6" y="16248879"/>
            <a:ext cx="12818104" cy="466071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Funktionsweise: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Basiert auf „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SimSwap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An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High Fidelity Face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Swapping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Ein Generator extrahiert Informationen über Identität und Mimik aus dem Target-Image und ersetzt die Identität durch jene aus einem Source-Image.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Zum Training werden zusätzlich ein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Discriminator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, der Beurteilt, wie realistisch das Bild ist sowie ein Identity Extractor, der die Identitäten der Personen vergleicht, genutzt. </a:t>
            </a:r>
          </a:p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Swap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5587148"/>
            <a:ext cx="13527586" cy="618007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Training: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Das vom Generator erzeugte Bild soll drei Kriterien erfüllen:</a:t>
            </a:r>
          </a:p>
          <a:p>
            <a:pPr marL="2244093" lvl="1" indent="-51435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Es soll ein realistisches menschliches Gesicht zeigen.</a:t>
            </a:r>
          </a:p>
          <a:p>
            <a:pPr marL="2244093" lvl="1" indent="-51435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Die Identität des Gesichts soll mit dem des Source-Images übereinstimmen.</a:t>
            </a:r>
          </a:p>
          <a:p>
            <a:pPr marL="2244093" lvl="1" indent="-514350" algn="just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Die Mimik soll mit der des Target-Images übereinstimmen.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Diese Kriterien werden über entsprechende Loss-Funktionen während des Trainings überprüft und die Netzwerkgewichte optimiert.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Trainiert wird auf Basis von etwa 500.000 Bildern von über 8.600 verschiedenen Personen (VGGFace2).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318620"/>
            <a:ext cx="12805408" cy="643602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Funktionsweise: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Basiert auf „Depth-Aware Generative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Adversarial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Talking Head Video Generation“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5417950"/>
            <a:ext cx="12018583" cy="847315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Trainingsprozess: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Belohnung der KI im Spiel hängt von der Stärke des Gegners ab.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20440650" y="35943944"/>
            <a:ext cx="84923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J. Haas, „A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 Engine,“ Worcester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Institute, 2014.</a:t>
            </a:r>
          </a:p>
          <a:p>
            <a:pPr algn="just"/>
            <a:endParaRPr lang="de-DE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pPr algn="just"/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T.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Haarnoja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“Soft Actor-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Off-Policy Maximum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Reinforcement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Actor,”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523697" y="36011417"/>
            <a:ext cx="8010731" cy="520494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Detaillierte Analyse der trainierten KI zeigt, dass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des Pucks über die Bande prognostiziert und sich so frühzeitig positioniert wird.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Heatmaps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zeigen, an welchen Positionen der Agent sich besonders häufig aufhält.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2218687" y="23922451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3D-Airhockey-Simulation aus Spielerperspektive (links). Das User Interface zeigt Informationen zum Reinforcement Learning, der Steuerung sowie der Zusammensetzung der Belohnung, welche der Agent erhalten hat. 3D Modell des realen Airhockey-Tischs ohne Hintergrund gerendert (rechts).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22664395-8B4B-7143-F3DB-BC24F5D2B3D9}"/>
              </a:ext>
            </a:extLst>
          </p:cNvPr>
          <p:cNvSpPr txBox="1">
            <a:spLocks/>
          </p:cNvSpPr>
          <p:nvPr/>
        </p:nvSpPr>
        <p:spPr>
          <a:xfrm>
            <a:off x="15137606" y="9269994"/>
            <a:ext cx="13642829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algn="just"/>
            <a:r>
              <a:rPr lang="de-DE" sz="2800" b="1" dirty="0"/>
              <a:t>Zukünftige Anwendungsfelder:</a:t>
            </a:r>
          </a:p>
          <a:p>
            <a:pPr marL="673200" indent="-457200" algn="just">
              <a:buFont typeface="Arial" panose="020B0604020202020204" pitchFamily="34" charset="0"/>
              <a:buChar char="•"/>
            </a:pPr>
            <a:r>
              <a:rPr lang="de-DE" sz="2800" dirty="0"/>
              <a:t>Die verwendete Technologie bietet Möglichkeiten im Bereich automatisierter Übersetzung von (Lehr-)Videos sowie der Synchronisation von Filmen</a:t>
            </a:r>
          </a:p>
          <a:p>
            <a:pPr marL="673200" indent="-457200" algn="just">
              <a:buFont typeface="Arial" panose="020B0604020202020204" pitchFamily="34" charset="0"/>
              <a:buChar char="•"/>
            </a:pPr>
            <a:r>
              <a:rPr lang="de-DE" sz="2800" dirty="0"/>
              <a:t>Zudem soll der Demonstrator über Fähigkeiten und Risiken modernster KI-Algorithmen informieren.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E59BF78-30B8-EE89-56CC-39FB14B22FEA}"/>
              </a:ext>
            </a:extLst>
          </p:cNvPr>
          <p:cNvSpPr txBox="1"/>
          <p:nvPr/>
        </p:nvSpPr>
        <p:spPr>
          <a:xfrm>
            <a:off x="15957232" y="33440653"/>
            <a:ext cx="1211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Zusammensetzung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den die KI innerhalb einer Spieleepisode erhalten kann. Ziel des Reinforcement Learning Algorithmus‘ ist es, diesen zu maximieren.</a:t>
            </a:r>
          </a:p>
        </p:txBody>
      </p:sp>
      <p:pic>
        <p:nvPicPr>
          <p:cNvPr id="3" name="Grafik 2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F2B31DAA-486E-3D0C-92DE-246CD4286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956" r="7567" b="3321"/>
          <a:stretch/>
        </p:blipFill>
        <p:spPr>
          <a:xfrm>
            <a:off x="15420714" y="35063089"/>
            <a:ext cx="2744134" cy="52049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88FDA1-FA4C-98A7-A1DA-3BED1B262025}"/>
              </a:ext>
            </a:extLst>
          </p:cNvPr>
          <p:cNvSpPr txBox="1"/>
          <p:nvPr/>
        </p:nvSpPr>
        <p:spPr>
          <a:xfrm>
            <a:off x="16497300" y="14431114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Reinforcement Learning Prinzip: Der Agent für eine Aktion in seiner Umgebung aus und erhält als Rückmeldung einen neuen State zusammen mit einem numerischen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4970CC-2FD8-A36E-8404-E064DF88B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273" y="35244918"/>
            <a:ext cx="5236787" cy="5079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42EFCDE-E075-1CDE-F7CF-6C06F2350BD8}"/>
              </a:ext>
            </a:extLst>
          </p:cNvPr>
          <p:cNvSpPr txBox="1"/>
          <p:nvPr/>
        </p:nvSpPr>
        <p:spPr>
          <a:xfrm>
            <a:off x="9354983" y="40438092"/>
            <a:ext cx="996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Abbildung 6: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Mithilfe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(links) wird visualisiert, an welchen Positionen der Agent sich vorzugsweise aufhält. Die Bewegungstrajektorie (rechts) zeigt, wie der Agent gelernt hat, das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 Pucks zu prognostizieren und diesen rechtzeitig abzufangen.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82AB81-B1C4-9AC3-3D1F-D2F00D6318BD}"/>
              </a:ext>
            </a:extLst>
          </p:cNvPr>
          <p:cNvSpPr txBox="1"/>
          <p:nvPr/>
        </p:nvSpPr>
        <p:spPr>
          <a:xfrm>
            <a:off x="15950330" y="23919810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Programmablauf von der Extraktion der Spielinformation mittels klassischer Bildverarbeitung, über das Treffen einer Bewegungsentscheidung mit Reinforcement Learning (Spieleintelligenz) bis zur Bewegung am realen Airhockey-Tisch (Hardware-Schnittstelle). </a:t>
            </a:r>
          </a:p>
        </p:txBody>
      </p:sp>
      <p:pic>
        <p:nvPicPr>
          <p:cNvPr id="12" name="Grafik 11" descr="Ein Bild, das Text, Mond, Grafiken, Screenshot enthält.&#10;&#10;Automatisch generierte Beschreibung">
            <a:extLst>
              <a:ext uri="{FF2B5EF4-FFF2-40B4-BE49-F238E27FC236}">
                <a16:creationId xmlns:a16="http://schemas.microsoft.com/office/drawing/2014/main" id="{0B146812-1D5D-F4CF-41D4-013D98154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5725" y="264065"/>
            <a:ext cx="4441425" cy="3140897"/>
          </a:xfrm>
          <a:prstGeom prst="rect">
            <a:avLst/>
          </a:prstGeom>
        </p:spPr>
      </p:pic>
      <p:pic>
        <p:nvPicPr>
          <p:cNvPr id="66" name="Grafik 65" descr="Ein Bild, das Menschliches Gesicht, Screenshot, Mann, Text enthält.&#10;&#10;Automatisch generierte Beschreibung">
            <a:extLst>
              <a:ext uri="{FF2B5EF4-FFF2-40B4-BE49-F238E27FC236}">
                <a16:creationId xmlns:a16="http://schemas.microsoft.com/office/drawing/2014/main" id="{4A7FCCFE-6FD2-6293-50BC-C0024CEF8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824" y="19704422"/>
            <a:ext cx="11257043" cy="4227597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6E341A43-E732-8863-8F3E-54B849D1C8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2790"/>
          <a:stretch/>
        </p:blipFill>
        <p:spPr>
          <a:xfrm>
            <a:off x="16931326" y="19724100"/>
            <a:ext cx="11125200" cy="4148291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7F2CE9AB-6C53-B591-C8E9-CEEA25E70B99}"/>
              </a:ext>
            </a:extLst>
          </p:cNvPr>
          <p:cNvGrpSpPr/>
          <p:nvPr/>
        </p:nvGrpSpPr>
        <p:grpSpPr>
          <a:xfrm>
            <a:off x="17931332" y="28968050"/>
            <a:ext cx="8170622" cy="4253230"/>
            <a:chOff x="17699553" y="28994265"/>
            <a:chExt cx="7990386" cy="4159408"/>
          </a:xfrm>
        </p:grpSpPr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311C06B1-4890-8986-874F-4F25CBF95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7033"/>
            <a:stretch/>
          </p:blipFill>
          <p:spPr>
            <a:xfrm>
              <a:off x="17699553" y="28994265"/>
              <a:ext cx="3995193" cy="4131786"/>
            </a:xfrm>
            <a:prstGeom prst="rect">
              <a:avLst/>
            </a:prstGeom>
          </p:spPr>
        </p:pic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B780A6D5-A535-C2EC-46A3-A75D59480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483" r="550"/>
            <a:stretch/>
          </p:blipFill>
          <p:spPr>
            <a:xfrm>
              <a:off x="21694746" y="29021887"/>
              <a:ext cx="3995193" cy="4131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AB76825-D6FB-F256-970B-03E2267F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19" y="11362530"/>
            <a:ext cx="18734864" cy="6353969"/>
          </a:xfrm>
          <a:prstGeom prst="rect">
            <a:avLst/>
          </a:prstGeom>
        </p:spPr>
      </p:pic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C53606F-992A-837E-BDFE-E830303C7577}"/>
              </a:ext>
            </a:extLst>
          </p:cNvPr>
          <p:cNvGrpSpPr/>
          <p:nvPr/>
        </p:nvGrpSpPr>
        <p:grpSpPr>
          <a:xfrm>
            <a:off x="2270275" y="18318192"/>
            <a:ext cx="17500241" cy="6558439"/>
            <a:chOff x="2270275" y="18318192"/>
            <a:chExt cx="17500241" cy="6558439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4B79C01E-BF90-92AE-5663-26E9405CF6EA}"/>
                </a:ext>
              </a:extLst>
            </p:cNvPr>
            <p:cNvSpPr/>
            <p:nvPr/>
          </p:nvSpPr>
          <p:spPr>
            <a:xfrm>
              <a:off x="4648200" y="18783300"/>
              <a:ext cx="6534150" cy="35433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AD34E23-0175-0404-C4DC-89EE02F31236}"/>
                </a:ext>
              </a:extLst>
            </p:cNvPr>
            <p:cNvSpPr/>
            <p:nvPr/>
          </p:nvSpPr>
          <p:spPr>
            <a:xfrm>
              <a:off x="5105400" y="19259550"/>
              <a:ext cx="323850" cy="2667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50210E1-74BF-27F0-9D9A-402D6F1BDA90}"/>
                </a:ext>
              </a:extLst>
            </p:cNvPr>
            <p:cNvSpPr/>
            <p:nvPr/>
          </p:nvSpPr>
          <p:spPr>
            <a:xfrm>
              <a:off x="5572125" y="19681825"/>
              <a:ext cx="323850" cy="1841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0FF2AEF-42FE-0C45-76CB-50AA12CC54D8}"/>
                </a:ext>
              </a:extLst>
            </p:cNvPr>
            <p:cNvSpPr/>
            <p:nvPr/>
          </p:nvSpPr>
          <p:spPr>
            <a:xfrm>
              <a:off x="6038850" y="19958050"/>
              <a:ext cx="323850" cy="1289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17EB589-DFEC-0D22-7385-0E783CF180D2}"/>
                </a:ext>
              </a:extLst>
            </p:cNvPr>
            <p:cNvSpPr/>
            <p:nvPr/>
          </p:nvSpPr>
          <p:spPr>
            <a:xfrm>
              <a:off x="6503307" y="20221575"/>
              <a:ext cx="323850" cy="76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968C090-E320-E1CD-B8F3-AF187A5CF4B7}"/>
                </a:ext>
              </a:extLst>
            </p:cNvPr>
            <p:cNvGrpSpPr/>
            <p:nvPr/>
          </p:nvGrpSpPr>
          <p:grpSpPr>
            <a:xfrm flipH="1">
              <a:off x="9016999" y="19251386"/>
              <a:ext cx="1721757" cy="2667000"/>
              <a:chOff x="9089571" y="19255468"/>
              <a:chExt cx="1721757" cy="2667000"/>
            </a:xfrm>
            <a:solidFill>
              <a:schemeClr val="accent4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CBA78BA-7517-EB52-B778-4B8F60853E7C}"/>
                  </a:ext>
                </a:extLst>
              </p:cNvPr>
              <p:cNvSpPr/>
              <p:nvPr/>
            </p:nvSpPr>
            <p:spPr>
              <a:xfrm>
                <a:off x="9089571" y="19255468"/>
                <a:ext cx="323850" cy="2667000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6646ABA1-21E9-C7F3-1101-6E8E3303001F}"/>
                  </a:ext>
                </a:extLst>
              </p:cNvPr>
              <p:cNvSpPr/>
              <p:nvPr/>
            </p:nvSpPr>
            <p:spPr>
              <a:xfrm>
                <a:off x="9556296" y="19677743"/>
                <a:ext cx="323850" cy="1841500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A1F2017E-3E69-4275-20A7-889E9A78CA5B}"/>
                  </a:ext>
                </a:extLst>
              </p:cNvPr>
              <p:cNvSpPr/>
              <p:nvPr/>
            </p:nvSpPr>
            <p:spPr>
              <a:xfrm>
                <a:off x="10023021" y="19953968"/>
                <a:ext cx="323850" cy="1289050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E67D3AE-B340-A82D-A1AA-028F0EBFBEFF}"/>
                  </a:ext>
                </a:extLst>
              </p:cNvPr>
              <p:cNvSpPr/>
              <p:nvPr/>
            </p:nvSpPr>
            <p:spPr>
              <a:xfrm>
                <a:off x="10487478" y="20217493"/>
                <a:ext cx="323850" cy="762000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AE8FA6B-164C-DB20-A86A-25A351C513E5}"/>
                </a:ext>
              </a:extLst>
            </p:cNvPr>
            <p:cNvSpPr/>
            <p:nvPr/>
          </p:nvSpPr>
          <p:spPr>
            <a:xfrm>
              <a:off x="14712034" y="19265900"/>
              <a:ext cx="323850" cy="2664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8F995AF-70C7-C82F-8DAE-88CD9220B71E}"/>
                </a:ext>
              </a:extLst>
            </p:cNvPr>
            <p:cNvSpPr/>
            <p:nvPr/>
          </p:nvSpPr>
          <p:spPr>
            <a:xfrm>
              <a:off x="15193726" y="19527564"/>
              <a:ext cx="323850" cy="21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9CE7A09-14D6-7ADB-921C-4F82842A02A4}"/>
                </a:ext>
              </a:extLst>
            </p:cNvPr>
            <p:cNvSpPr/>
            <p:nvPr/>
          </p:nvSpPr>
          <p:spPr>
            <a:xfrm>
              <a:off x="15675418" y="19769900"/>
              <a:ext cx="323850" cy="165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BEF4BBF-3F1E-D7BC-809F-F896A05CE2C8}"/>
                </a:ext>
              </a:extLst>
            </p:cNvPr>
            <p:cNvSpPr/>
            <p:nvPr/>
          </p:nvSpPr>
          <p:spPr>
            <a:xfrm>
              <a:off x="16124908" y="20021900"/>
              <a:ext cx="323850" cy="115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3D40B61-4EEA-32B0-DBF3-9CC80D5E7D25}"/>
                </a:ext>
              </a:extLst>
            </p:cNvPr>
            <p:cNvSpPr/>
            <p:nvPr/>
          </p:nvSpPr>
          <p:spPr>
            <a:xfrm>
              <a:off x="16574398" y="20283564"/>
              <a:ext cx="323850" cy="64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0070165-0DF8-A5C8-DC51-B58FEF109BC6}"/>
                </a:ext>
              </a:extLst>
            </p:cNvPr>
            <p:cNvSpPr txBox="1"/>
            <p:nvPr/>
          </p:nvSpPr>
          <p:spPr>
            <a:xfrm>
              <a:off x="4712158" y="21820188"/>
              <a:ext cx="2653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Encoder</a:t>
              </a:r>
              <a:endParaRPr lang="en-US" sz="2000" b="1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63390AA-311D-1F11-7466-CF5C6551BDD4}"/>
                </a:ext>
              </a:extLst>
            </p:cNvPr>
            <p:cNvSpPr txBox="1"/>
            <p:nvPr/>
          </p:nvSpPr>
          <p:spPr>
            <a:xfrm>
              <a:off x="6586760" y="18321635"/>
              <a:ext cx="2653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/>
                <a:t>Generator</a:t>
              </a:r>
              <a:endParaRPr lang="en-US" sz="2400" b="1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7363937-CB30-5880-2B94-A8F48F6B0AA0}"/>
                </a:ext>
              </a:extLst>
            </p:cNvPr>
            <p:cNvSpPr txBox="1"/>
            <p:nvPr/>
          </p:nvSpPr>
          <p:spPr>
            <a:xfrm>
              <a:off x="8478614" y="21828160"/>
              <a:ext cx="2653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Decoder</a:t>
              </a:r>
              <a:endParaRPr lang="en-US" sz="2000" b="1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2AFCCF9-F677-07B9-B8AB-FC403C23DF6C}"/>
                </a:ext>
              </a:extLst>
            </p:cNvPr>
            <p:cNvSpPr/>
            <p:nvPr/>
          </p:nvSpPr>
          <p:spPr>
            <a:xfrm>
              <a:off x="14171837" y="18797814"/>
              <a:ext cx="3182713" cy="354330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5DB95D4-0A28-8FCB-8ED0-C4B73B781D28}"/>
                </a:ext>
              </a:extLst>
            </p:cNvPr>
            <p:cNvSpPr txBox="1"/>
            <p:nvPr/>
          </p:nvSpPr>
          <p:spPr>
            <a:xfrm>
              <a:off x="14971995" y="18318192"/>
              <a:ext cx="2305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 err="1"/>
                <a:t>Discriminator</a:t>
              </a:r>
              <a:endParaRPr lang="en-US" sz="2400" b="1" dirty="0"/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CD188C5-2638-2FA1-01CC-09A4BDAAF63F}"/>
                </a:ext>
              </a:extLst>
            </p:cNvPr>
            <p:cNvSpPr/>
            <p:nvPr/>
          </p:nvSpPr>
          <p:spPr>
            <a:xfrm>
              <a:off x="7180024" y="20213411"/>
              <a:ext cx="1466857" cy="762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E3E8430-85D3-6E00-660A-BDCBD3F1A541}"/>
                </a:ext>
              </a:extLst>
            </p:cNvPr>
            <p:cNvSpPr txBox="1"/>
            <p:nvPr/>
          </p:nvSpPr>
          <p:spPr>
            <a:xfrm>
              <a:off x="6594712" y="19607276"/>
              <a:ext cx="2653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Identity </a:t>
              </a:r>
              <a:r>
                <a:rPr lang="de-DE" sz="2000" b="1" dirty="0" err="1"/>
                <a:t>Injector</a:t>
              </a:r>
              <a:endParaRPr lang="en-US" sz="2000" b="1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EB3188FF-4996-8322-1F59-33876547BD97}"/>
                </a:ext>
              </a:extLst>
            </p:cNvPr>
            <p:cNvSpPr/>
            <p:nvPr/>
          </p:nvSpPr>
          <p:spPr>
            <a:xfrm>
              <a:off x="5518387" y="23266004"/>
              <a:ext cx="1370247" cy="10548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Identity Extractor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F216137F-5B13-E4A6-6AC2-6FDA2CFCD5E1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5105400" y="23793451"/>
              <a:ext cx="412987" cy="0"/>
            </a:xfrm>
            <a:prstGeom prst="straightConnector1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Verbinder: gewinkelt 34">
              <a:extLst>
                <a:ext uri="{FF2B5EF4-FFF2-40B4-BE49-F238E27FC236}">
                  <a16:creationId xmlns:a16="http://schemas.microsoft.com/office/drawing/2014/main" id="{0DCDF74C-FBDE-68FB-FC41-A452FBEC8D7F}"/>
                </a:ext>
              </a:extLst>
            </p:cNvPr>
            <p:cNvCxnSpPr>
              <a:stCxn id="31" idx="3"/>
              <a:endCxn id="2" idx="2"/>
            </p:cNvCxnSpPr>
            <p:nvPr/>
          </p:nvCxnSpPr>
          <p:spPr>
            <a:xfrm flipV="1">
              <a:off x="6888634" y="20975411"/>
              <a:ext cx="1024819" cy="2818040"/>
            </a:xfrm>
            <a:prstGeom prst="bentConnector2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C5424AE6-6FFE-6B2A-035F-017D7FF993F9}"/>
                </a:ext>
              </a:extLst>
            </p:cNvPr>
            <p:cNvSpPr/>
            <p:nvPr/>
          </p:nvSpPr>
          <p:spPr>
            <a:xfrm>
              <a:off x="12040271" y="22090951"/>
              <a:ext cx="1370247" cy="10548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Identity Extractor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AD18E560-8C7D-CC0E-910C-144960D4E6C0}"/>
                </a:ext>
              </a:extLst>
            </p:cNvPr>
            <p:cNvCxnSpPr>
              <a:cxnSpLocks/>
              <a:stCxn id="62" idx="2"/>
              <a:endCxn id="36" idx="0"/>
            </p:cNvCxnSpPr>
            <p:nvPr/>
          </p:nvCxnSpPr>
          <p:spPr>
            <a:xfrm flipH="1">
              <a:off x="12725395" y="21644382"/>
              <a:ext cx="2038" cy="446569"/>
            </a:xfrm>
            <a:prstGeom prst="straightConnector1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A277E838-101D-9ED6-A8C6-FE4C17B68DAF}"/>
                </a:ext>
              </a:extLst>
            </p:cNvPr>
            <p:cNvSpPr/>
            <p:nvPr/>
          </p:nvSpPr>
          <p:spPr>
            <a:xfrm>
              <a:off x="9694419" y="23241001"/>
              <a:ext cx="1370247" cy="105489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ID Loss</a:t>
              </a:r>
              <a:endParaRPr lang="en-US" dirty="0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C0D16092-5A74-B489-27E1-607588EC605A}"/>
                </a:ext>
              </a:extLst>
            </p:cNvPr>
            <p:cNvCxnSpPr>
              <a:cxnSpLocks/>
              <a:stCxn id="31" idx="3"/>
              <a:endCxn id="41" idx="1"/>
            </p:cNvCxnSpPr>
            <p:nvPr/>
          </p:nvCxnSpPr>
          <p:spPr>
            <a:xfrm flipV="1">
              <a:off x="6888634" y="23768448"/>
              <a:ext cx="2805785" cy="25003"/>
            </a:xfrm>
            <a:prstGeom prst="straightConnector1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34B3D9BC-FEF2-5203-ED9E-A5F53264F262}"/>
                </a:ext>
              </a:extLst>
            </p:cNvPr>
            <p:cNvCxnSpPr>
              <a:cxnSpLocks/>
              <a:stCxn id="36" idx="2"/>
              <a:endCxn id="41" idx="3"/>
            </p:cNvCxnSpPr>
            <p:nvPr/>
          </p:nvCxnSpPr>
          <p:spPr>
            <a:xfrm rot="5400000">
              <a:off x="11583729" y="22626782"/>
              <a:ext cx="622604" cy="1660729"/>
            </a:xfrm>
            <a:prstGeom prst="bentConnector2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F3BD6CA6-9B75-4FFE-7F09-F5106BF1B257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265141" y="20593050"/>
              <a:ext cx="840259" cy="3675"/>
            </a:xfrm>
            <a:prstGeom prst="straightConnector1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9AC7CE1-48C6-4E18-54A6-B50C7D3B37EF}"/>
                </a:ext>
              </a:extLst>
            </p:cNvPr>
            <p:cNvCxnSpPr>
              <a:cxnSpLocks/>
              <a:stCxn id="10" idx="1"/>
              <a:endCxn id="62" idx="1"/>
            </p:cNvCxnSpPr>
            <p:nvPr/>
          </p:nvCxnSpPr>
          <p:spPr>
            <a:xfrm>
              <a:off x="10738756" y="20584886"/>
              <a:ext cx="958753" cy="6263"/>
            </a:xfrm>
            <a:prstGeom prst="straightConnector1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A377881D-5C0F-1A6B-97B9-18CBB8DCBB4D}"/>
                </a:ext>
              </a:extLst>
            </p:cNvPr>
            <p:cNvCxnSpPr>
              <a:cxnSpLocks/>
              <a:stCxn id="62" idx="3"/>
              <a:endCxn id="16" idx="1"/>
            </p:cNvCxnSpPr>
            <p:nvPr/>
          </p:nvCxnSpPr>
          <p:spPr>
            <a:xfrm>
              <a:off x="13757357" y="20591149"/>
              <a:ext cx="954677" cy="6751"/>
            </a:xfrm>
            <a:prstGeom prst="straightConnector1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27D13262-0D29-E49F-7E35-66B599047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31" t="9977" r="87692" b="64297"/>
            <a:stretch/>
          </p:blipFill>
          <p:spPr>
            <a:xfrm>
              <a:off x="2270275" y="19515860"/>
              <a:ext cx="2011882" cy="2173430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9B0A1487-0580-F537-F202-A62763F49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52" t="57428" r="86845" b="16931"/>
            <a:stretch/>
          </p:blipFill>
          <p:spPr>
            <a:xfrm>
              <a:off x="3083121" y="22718318"/>
              <a:ext cx="2035720" cy="215831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8AC29F8-E7C9-4B23-B72F-A09AFEF3E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09" t="10023" r="51410" b="64402"/>
            <a:stretch/>
          </p:blipFill>
          <p:spPr>
            <a:xfrm>
              <a:off x="11697509" y="19537915"/>
              <a:ext cx="2059848" cy="2106467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67" name="Rechteck: abgerundete Ecken 66">
              <a:extLst>
                <a:ext uri="{FF2B5EF4-FFF2-40B4-BE49-F238E27FC236}">
                  <a16:creationId xmlns:a16="http://schemas.microsoft.com/office/drawing/2014/main" id="{2BC03DD7-489E-3546-A723-D13DD26E53C9}"/>
                </a:ext>
              </a:extLst>
            </p:cNvPr>
            <p:cNvSpPr/>
            <p:nvPr/>
          </p:nvSpPr>
          <p:spPr>
            <a:xfrm>
              <a:off x="18400269" y="21036058"/>
              <a:ext cx="1370247" cy="105489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GAN Loss</a:t>
              </a:r>
              <a:endParaRPr lang="en-US" dirty="0"/>
            </a:p>
          </p:txBody>
        </p: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1DD179C5-92C9-E6A9-F066-8A9B55D8DFCF}"/>
                </a:ext>
              </a:extLst>
            </p:cNvPr>
            <p:cNvCxnSpPr>
              <a:cxnSpLocks/>
              <a:stCxn id="20" idx="3"/>
              <a:endCxn id="67" idx="0"/>
            </p:cNvCxnSpPr>
            <p:nvPr/>
          </p:nvCxnSpPr>
          <p:spPr>
            <a:xfrm>
              <a:off x="16898248" y="20607564"/>
              <a:ext cx="2187145" cy="428494"/>
            </a:xfrm>
            <a:prstGeom prst="bentConnector2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825777D1-70A9-8D2E-377F-B84E286586B0}"/>
                </a:ext>
              </a:extLst>
            </p:cNvPr>
            <p:cNvSpPr/>
            <p:nvPr/>
          </p:nvSpPr>
          <p:spPr>
            <a:xfrm>
              <a:off x="18400268" y="19075002"/>
              <a:ext cx="1370247" cy="105489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68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Loss</a:t>
              </a:r>
              <a:endParaRPr lang="en-US" dirty="0"/>
            </a:p>
          </p:txBody>
        </p:sp>
        <p:cxnSp>
          <p:nvCxnSpPr>
            <p:cNvPr id="72" name="Verbinder: gewinkelt 71">
              <a:extLst>
                <a:ext uri="{FF2B5EF4-FFF2-40B4-BE49-F238E27FC236}">
                  <a16:creationId xmlns:a16="http://schemas.microsoft.com/office/drawing/2014/main" id="{6BBD0441-1A36-89AB-6430-617B07DAF30D}"/>
                </a:ext>
              </a:extLst>
            </p:cNvPr>
            <p:cNvCxnSpPr>
              <a:cxnSpLocks/>
              <a:stCxn id="20" idx="3"/>
              <a:endCxn id="71" idx="2"/>
            </p:cNvCxnSpPr>
            <p:nvPr/>
          </p:nvCxnSpPr>
          <p:spPr>
            <a:xfrm flipV="1">
              <a:off x="16898248" y="20129895"/>
              <a:ext cx="2187144" cy="477669"/>
            </a:xfrm>
            <a:prstGeom prst="bentConnector2">
              <a:avLst/>
            </a:prstGeom>
            <a:ln w="762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85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Mond, Grafiken, Screenshot enthält.&#10;&#10;Automatisch generierte Beschreibung">
            <a:extLst>
              <a:ext uri="{FF2B5EF4-FFF2-40B4-BE49-F238E27FC236}">
                <a16:creationId xmlns:a16="http://schemas.microsoft.com/office/drawing/2014/main" id="{9D145C94-9C7A-C41E-E5D0-1AA18EA5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271" y="8643771"/>
            <a:ext cx="4152351" cy="293646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9C0E711-D432-98DF-8884-0B116E7BB7FB}"/>
              </a:ext>
            </a:extLst>
          </p:cNvPr>
          <p:cNvGrpSpPr/>
          <p:nvPr/>
        </p:nvGrpSpPr>
        <p:grpSpPr>
          <a:xfrm>
            <a:off x="-5815264" y="11580240"/>
            <a:ext cx="35609213" cy="3140897"/>
            <a:chOff x="0" y="3302514"/>
            <a:chExt cx="30275213" cy="3140897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BF72F8E1-FB76-77CA-87BC-B4951F69026F}"/>
                </a:ext>
              </a:extLst>
            </p:cNvPr>
            <p:cNvSpPr/>
            <p:nvPr/>
          </p:nvSpPr>
          <p:spPr>
            <a:xfrm>
              <a:off x="0" y="3302514"/>
              <a:ext cx="30275213" cy="3140897"/>
            </a:xfrm>
            <a:prstGeom prst="rect">
              <a:avLst/>
            </a:prstGeom>
            <a:gradFill flip="none" rotWithShape="1">
              <a:gsLst>
                <a:gs pos="0">
                  <a:srgbClr val="162957"/>
                </a:gs>
                <a:gs pos="100000">
                  <a:srgbClr val="0069B5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/>
            </a:p>
          </p:txBody>
        </p:sp>
        <p:sp>
          <p:nvSpPr>
            <p:cNvPr id="5" name="Titel 1">
              <a:extLst>
                <a:ext uri="{FF2B5EF4-FFF2-40B4-BE49-F238E27FC236}">
                  <a16:creationId xmlns:a16="http://schemas.microsoft.com/office/drawing/2014/main" id="{692BE312-060E-2BF2-23DC-BCE5DAE011C9}"/>
                </a:ext>
              </a:extLst>
            </p:cNvPr>
            <p:cNvSpPr txBox="1">
              <a:spLocks/>
            </p:cNvSpPr>
            <p:nvPr/>
          </p:nvSpPr>
          <p:spPr>
            <a:xfrm>
              <a:off x="1283683" y="3726129"/>
              <a:ext cx="27572937" cy="2193000"/>
            </a:xfrm>
            <a:prstGeom prst="rect">
              <a:avLst/>
            </a:prstGeom>
          </p:spPr>
          <p:txBody>
            <a:bodyPr/>
            <a:lstStyle>
              <a:lvl1pPr algn="l" defTabSz="302748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4568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de-DE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HHN Face Wizard</a:t>
              </a:r>
              <a:br>
                <a:rPr lang="de-DE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4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Deep Fake Generator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Bild 3">
            <a:extLst>
              <a:ext uri="{FF2B5EF4-FFF2-40B4-BE49-F238E27FC236}">
                <a16:creationId xmlns:a16="http://schemas.microsoft.com/office/drawing/2014/main" id="{03D52F85-A76D-DF33-4F88-23054D37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4231" y="8972553"/>
            <a:ext cx="4951192" cy="22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7429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671</Words>
  <Application>Microsoft Office PowerPoint</Application>
  <PresentationFormat>Benutzerdefiniert</PresentationFormat>
  <Paragraphs>57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HHN_Deutsch</vt:lpstr>
      <vt:lpstr>HHN_English</vt:lpstr>
      <vt:lpstr>HHN_Campus_KUEN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167</cp:revision>
  <cp:lastPrinted>2019-04-12T08:59:46Z</cp:lastPrinted>
  <dcterms:created xsi:type="dcterms:W3CDTF">2019-04-01T08:48:23Z</dcterms:created>
  <dcterms:modified xsi:type="dcterms:W3CDTF">2023-10-11T12:44:41Z</dcterms:modified>
</cp:coreProperties>
</file>